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5"/>
  </p:notesMasterIdLst>
  <p:sldIdLst>
    <p:sldId id="403" r:id="rId2"/>
    <p:sldId id="405" r:id="rId3"/>
    <p:sldId id="406" r:id="rId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862C"/>
    <a:srgbClr val="FF7C80"/>
    <a:srgbClr val="00FF99"/>
    <a:srgbClr val="FFFF99"/>
    <a:srgbClr val="FF99CC"/>
    <a:srgbClr val="0000FF"/>
    <a:srgbClr val="CCFFFF"/>
    <a:srgbClr val="08C2FC"/>
    <a:srgbClr val="CCFFCC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02" autoAdjust="0"/>
    <p:restoredTop sz="95018" autoAdjust="0"/>
  </p:normalViewPr>
  <p:slideViewPr>
    <p:cSldViewPr>
      <p:cViewPr varScale="1">
        <p:scale>
          <a:sx n="70" d="100"/>
          <a:sy n="70" d="100"/>
        </p:scale>
        <p:origin x="-133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-2046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614588E5-75C3-FB44-AD17-799B8F090E62}" type="datetimeFigureOut">
              <a:rPr lang="en-US"/>
              <a:pPr>
                <a:defRPr/>
              </a:pPr>
              <a:t>21/06/2016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8BA41E9-F327-744C-8261-3CD56BE5EDC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01130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7"/>
          <p:cNvGraphicFramePr>
            <a:graphicFrameLocks noChangeAspect="1"/>
          </p:cNvGraphicFramePr>
          <p:nvPr/>
        </p:nvGraphicFramePr>
        <p:xfrm>
          <a:off x="4252913" y="0"/>
          <a:ext cx="4891087" cy="443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Image" r:id="rId3" imgW="8228571" imgH="8711111" progId="">
                  <p:embed/>
                </p:oleObj>
              </mc:Choice>
              <mc:Fallback>
                <p:oleObj name="Image" r:id="rId3" imgW="8228571" imgH="871111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alphaModFix amt="4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2913" y="0"/>
                        <a:ext cx="4891087" cy="4437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7A98CD">
                                    <a:alpha val="39998"/>
                                  </a:srgbClr>
                                </a:gs>
                                <a:gs pos="100000">
                                  <a:schemeClr val="accent1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8" descr="Light horizontal"/>
          <p:cNvSpPr>
            <a:spLocks noChangeArrowheads="1"/>
          </p:cNvSpPr>
          <p:nvPr/>
        </p:nvSpPr>
        <p:spPr bwMode="gray">
          <a:xfrm>
            <a:off x="0" y="9525"/>
            <a:ext cx="1476375" cy="6848475"/>
          </a:xfrm>
          <a:prstGeom prst="rect">
            <a:avLst/>
          </a:prstGeom>
          <a:pattFill prst="ltHorz">
            <a:fgClr>
              <a:schemeClr val="bg2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6" name="Rectangle 19"/>
          <p:cNvSpPr>
            <a:spLocks noChangeArrowheads="1"/>
          </p:cNvSpPr>
          <p:nvPr/>
        </p:nvSpPr>
        <p:spPr bwMode="ltGray">
          <a:xfrm flipV="1">
            <a:off x="0" y="4267200"/>
            <a:ext cx="9144000" cy="110648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7" name="AutoShape 21"/>
          <p:cNvSpPr>
            <a:spLocks noChangeArrowheads="1"/>
          </p:cNvSpPr>
          <p:nvPr/>
        </p:nvSpPr>
        <p:spPr bwMode="ltGray">
          <a:xfrm>
            <a:off x="1474788" y="5156200"/>
            <a:ext cx="7129462" cy="50482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grpSp>
        <p:nvGrpSpPr>
          <p:cNvPr id="8" name="Group 16"/>
          <p:cNvGrpSpPr>
            <a:grpSpLocks/>
          </p:cNvGrpSpPr>
          <p:nvPr/>
        </p:nvGrpSpPr>
        <p:grpSpPr bwMode="auto">
          <a:xfrm>
            <a:off x="4254500" y="6088063"/>
            <a:ext cx="1079500" cy="603250"/>
            <a:chOff x="2680" y="3678"/>
            <a:chExt cx="680" cy="380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gray">
            <a:xfrm>
              <a:off x="2680" y="3789"/>
              <a:ext cx="680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2200" b="1" smtClean="0">
                  <a:solidFill>
                    <a:schemeClr val="tx2"/>
                  </a:solidFill>
                  <a:latin typeface="Verdana" pitchFamily="34" charset="0"/>
                  <a:ea typeface="+mn-ea"/>
                </a:rPr>
                <a:t>LOGO</a:t>
              </a:r>
            </a:p>
          </p:txBody>
        </p:sp>
        <p:sp>
          <p:nvSpPr>
            <p:cNvPr id="10" name="AutoShape 15"/>
            <p:cNvSpPr>
              <a:spLocks noChangeArrowheads="1"/>
            </p:cNvSpPr>
            <p:nvPr/>
          </p:nvSpPr>
          <p:spPr bwMode="gray">
            <a:xfrm rot="5400000">
              <a:off x="2928" y="3493"/>
              <a:ext cx="172" cy="542"/>
            </a:xfrm>
            <a:prstGeom prst="moon">
              <a:avLst>
                <a:gd name="adj" fmla="val 21208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>
                <a:ea typeface="+mn-ea"/>
              </a:endParaRPr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548063"/>
            <a:ext cx="7239000" cy="1371600"/>
          </a:xfrm>
        </p:spPr>
        <p:txBody>
          <a:bodyPr/>
          <a:lstStyle>
            <a:lvl1pPr algn="l">
              <a:defRPr sz="4000" b="1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614488" y="5224463"/>
            <a:ext cx="68580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4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204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D14FA0-0326-B44D-AF68-33A26BD3C8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385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BAE6E-E86D-054D-977C-5EDF6527311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6315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CC1637-BECF-254C-929A-3CBCFCFEA08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3172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25F60B-848E-1E41-BFFA-3125CDA5CD1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2249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1B7D69-94BF-574D-AEB7-3F443225590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7788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34CB8B-8CEF-CC43-B13C-55E6CC1B54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3392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62C47C-B32C-234D-A6A3-B2D37037BBC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9939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DCC2F2-324F-1D4F-9E54-E4EAE15A5EA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822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699A79-3C37-BC4E-898A-39764CA08F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3363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33469A-7BEC-2046-89D9-9FB3D1BED71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207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7688" y="319088"/>
            <a:ext cx="71628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E96AC-CA2A-D74B-8DE7-96C22DE15F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0803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5" descr="Light horizontal"/>
          <p:cNvSpPr>
            <a:spLocks noChangeArrowheads="1"/>
          </p:cNvSpPr>
          <p:nvPr/>
        </p:nvSpPr>
        <p:spPr bwMode="gray">
          <a:xfrm>
            <a:off x="0" y="0"/>
            <a:ext cx="468313" cy="6858000"/>
          </a:xfrm>
          <a:prstGeom prst="rect">
            <a:avLst/>
          </a:prstGeom>
          <a:pattFill prst="ltHorz">
            <a:fgClr>
              <a:schemeClr val="bg2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1027" name="Rectangle 16"/>
          <p:cNvSpPr>
            <a:spLocks noChangeArrowheads="1"/>
          </p:cNvSpPr>
          <p:nvPr/>
        </p:nvSpPr>
        <p:spPr bwMode="invGray">
          <a:xfrm>
            <a:off x="0" y="-26988"/>
            <a:ext cx="9144000" cy="69215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1028" name="Line 17"/>
          <p:cNvSpPr>
            <a:spLocks noChangeShapeType="1"/>
          </p:cNvSpPr>
          <p:nvPr/>
        </p:nvSpPr>
        <p:spPr bwMode="gray">
          <a:xfrm>
            <a:off x="468313" y="6410325"/>
            <a:ext cx="8424862" cy="0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9" name="AutoShape 18"/>
          <p:cNvSpPr>
            <a:spLocks noChangeArrowheads="1"/>
          </p:cNvSpPr>
          <p:nvPr/>
        </p:nvSpPr>
        <p:spPr bwMode="blackWhite">
          <a:xfrm>
            <a:off x="468313" y="233363"/>
            <a:ext cx="7488237" cy="72072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667000" cy="25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1">
                <a:latin typeface="Verdana" charset="0"/>
              </a:defRPr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4008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1">
                <a:latin typeface="Verdana" charset="0"/>
              </a:defRPr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7600" y="6386513"/>
            <a:ext cx="2133600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b="1">
                <a:latin typeface="Verdana" charset="0"/>
              </a:defRPr>
            </a:lvl1pPr>
          </a:lstStyle>
          <a:p>
            <a:fld id="{F7B065C0-463D-F941-91E6-8886F6C2572E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4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547688" y="319088"/>
            <a:ext cx="71628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5" name="Text Box 13"/>
          <p:cNvSpPr txBox="1">
            <a:spLocks noChangeArrowheads="1"/>
          </p:cNvSpPr>
          <p:nvPr/>
        </p:nvSpPr>
        <p:spPr bwMode="white">
          <a:xfrm>
            <a:off x="8153400" y="261938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600" b="1" smtClean="0">
                <a:solidFill>
                  <a:schemeClr val="bg1"/>
                </a:solidFill>
                <a:latin typeface="Verdana" pitchFamily="34" charset="0"/>
                <a:ea typeface="+mn-ea"/>
              </a:rPr>
              <a:t>LOGO</a:t>
            </a:r>
          </a:p>
        </p:txBody>
      </p:sp>
      <p:sp>
        <p:nvSpPr>
          <p:cNvPr id="1036" name="AutoShape 14"/>
          <p:cNvSpPr>
            <a:spLocks noChangeArrowheads="1"/>
          </p:cNvSpPr>
          <p:nvPr/>
        </p:nvSpPr>
        <p:spPr bwMode="ltGray">
          <a:xfrm rot="5400000">
            <a:off x="8397876" y="-136525"/>
            <a:ext cx="284162" cy="750887"/>
          </a:xfrm>
          <a:prstGeom prst="moon">
            <a:avLst>
              <a:gd name="adj" fmla="val 21208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640584" y="342594"/>
            <a:ext cx="71257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2. KHẢ NĂNG VÀ CÁC THÔNG SỐ CÔNG NGHỆ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28600" y="1659523"/>
            <a:ext cx="3276600" cy="609600"/>
            <a:chOff x="1752600" y="3048000"/>
            <a:chExt cx="3276600" cy="609600"/>
          </a:xfrm>
        </p:grpSpPr>
        <p:sp>
          <p:nvSpPr>
            <p:cNvPr id="2" name="Rounded Rectangle 1"/>
            <p:cNvSpPr/>
            <p:nvPr/>
          </p:nvSpPr>
          <p:spPr>
            <a:xfrm>
              <a:off x="2209800" y="3048000"/>
              <a:ext cx="2362200" cy="609600"/>
            </a:xfrm>
            <a:prstGeom prst="roundRect">
              <a:avLst/>
            </a:prstGeom>
            <a:gradFill>
              <a:gsLst>
                <a:gs pos="0">
                  <a:srgbClr val="FFFF99"/>
                </a:gs>
                <a:gs pos="76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effectLst>
              <a:outerShdw blurRad="50800" dist="50800" dir="5400000" algn="ctr" rotWithShape="0">
                <a:srgbClr val="000000">
                  <a:alpha val="91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752600" y="3168134"/>
              <a:ext cx="3276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0070C0"/>
                  </a:solidFill>
                  <a:latin typeface="+mj-lt"/>
                </a:rPr>
                <a:t>TẠO LỚP BẢO VỆ</a:t>
              </a:r>
              <a:endParaRPr lang="en-US" sz="2000" b="1" dirty="0">
                <a:solidFill>
                  <a:srgbClr val="0070C0"/>
                </a:solidFill>
                <a:latin typeface="+mj-lt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149729" y="1607403"/>
            <a:ext cx="6096000" cy="830997"/>
            <a:chOff x="3149729" y="2521803"/>
            <a:chExt cx="6096000" cy="830997"/>
          </a:xfrm>
        </p:grpSpPr>
        <p:grpSp>
          <p:nvGrpSpPr>
            <p:cNvPr id="37" name="Group 36"/>
            <p:cNvGrpSpPr/>
            <p:nvPr/>
          </p:nvGrpSpPr>
          <p:grpSpPr>
            <a:xfrm>
              <a:off x="3149729" y="2647890"/>
              <a:ext cx="6096000" cy="461665"/>
              <a:chOff x="2895600" y="1524000"/>
              <a:chExt cx="6096000" cy="461665"/>
            </a:xfrm>
          </p:grpSpPr>
          <p:cxnSp>
            <p:nvCxnSpPr>
              <p:cNvPr id="38" name="Straight Arrow Connector 37"/>
              <p:cNvCxnSpPr/>
              <p:nvPr/>
            </p:nvCxnSpPr>
            <p:spPr>
              <a:xfrm>
                <a:off x="2895600" y="1796534"/>
                <a:ext cx="507750" cy="15389"/>
              </a:xfrm>
              <a:prstGeom prst="straightConnector1">
                <a:avLst/>
              </a:prstGeom>
              <a:ln w="539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TextBox 38"/>
              <p:cNvSpPr txBox="1"/>
              <p:nvPr/>
            </p:nvSpPr>
            <p:spPr>
              <a:xfrm>
                <a:off x="3429000" y="1524000"/>
                <a:ext cx="55626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2400" dirty="0">
                  <a:latin typeface="+mj-lt"/>
                </a:endParaRPr>
              </a:p>
            </p:txBody>
          </p:sp>
        </p:grpSp>
        <p:sp>
          <p:nvSpPr>
            <p:cNvPr id="30" name="Rectangle 29"/>
            <p:cNvSpPr/>
            <p:nvPr/>
          </p:nvSpPr>
          <p:spPr>
            <a:xfrm>
              <a:off x="3717248" y="2521803"/>
              <a:ext cx="485525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2400" dirty="0" err="1">
                  <a:latin typeface="+mj-lt"/>
                </a:rPr>
                <a:t>P</a:t>
              </a:r>
              <a:r>
                <a:rPr lang="en-US" sz="2400" dirty="0" err="1">
                  <a:latin typeface="+mj-lt"/>
                </a:rPr>
                <a:t>hủ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lên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bảo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vệ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phủ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lên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những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bề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mặt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không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cần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gia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công</a:t>
              </a:r>
              <a:r>
                <a:rPr lang="en-US" sz="2400" dirty="0" smtClean="0">
                  <a:latin typeface="+mj-lt"/>
                </a:rPr>
                <a:t> (</a:t>
              </a:r>
              <a:r>
                <a:rPr lang="en-US" sz="2400" dirty="0" err="1" smtClean="0">
                  <a:latin typeface="+mj-lt"/>
                </a:rPr>
                <a:t>có</a:t>
              </a:r>
              <a:r>
                <a:rPr lang="en-US" sz="2400" dirty="0" smtClean="0">
                  <a:latin typeface="+mj-lt"/>
                </a:rPr>
                <a:t> 3 </a:t>
              </a:r>
              <a:r>
                <a:rPr lang="en-US" sz="2400" dirty="0" err="1" smtClean="0">
                  <a:latin typeface="+mj-lt"/>
                </a:rPr>
                <a:t>cách</a:t>
              </a:r>
              <a:r>
                <a:rPr lang="en-US" sz="2400" dirty="0" smtClean="0">
                  <a:latin typeface="+mj-lt"/>
                </a:rPr>
                <a:t>). </a:t>
              </a:r>
              <a:endParaRPr lang="en-US" sz="2400" dirty="0">
                <a:latin typeface="+mj-lt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628934" y="3340163"/>
            <a:ext cx="7942152" cy="1978925"/>
            <a:chOff x="628934" y="3340163"/>
            <a:chExt cx="7942152" cy="1978925"/>
          </a:xfrm>
        </p:grpSpPr>
        <p:sp>
          <p:nvSpPr>
            <p:cNvPr id="41" name="TextBox 40"/>
            <p:cNvSpPr txBox="1"/>
            <p:nvPr/>
          </p:nvSpPr>
          <p:spPr>
            <a:xfrm>
              <a:off x="1332086" y="3380096"/>
              <a:ext cx="72390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400" dirty="0" smtClean="0">
                  <a:latin typeface="+mj-lt"/>
                </a:rPr>
                <a:t>- </a:t>
              </a:r>
              <a:r>
                <a:rPr lang="en-US" sz="2400" dirty="0" err="1" smtClean="0">
                  <a:latin typeface="+mj-lt"/>
                </a:rPr>
                <a:t>Cắt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và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bóc</a:t>
              </a:r>
              <a:r>
                <a:rPr lang="en-US" sz="2400" dirty="0" smtClean="0">
                  <a:latin typeface="+mj-lt"/>
                </a:rPr>
                <a:t>: </a:t>
              </a:r>
              <a:r>
                <a:rPr lang="en-US" sz="2400" dirty="0" err="1" smtClean="0">
                  <a:latin typeface="+mj-lt"/>
                </a:rPr>
                <a:t>Lớp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bảo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</a:t>
              </a:r>
              <a:r>
                <a:rPr lang="en-US" sz="2400" dirty="0" err="1" smtClean="0">
                  <a:latin typeface="+mj-lt"/>
                </a:rPr>
                <a:t>ệ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được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phủ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lên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bề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mặt</a:t>
              </a:r>
              <a:r>
                <a:rPr lang="en-US" sz="2400" dirty="0" smtClean="0">
                  <a:latin typeface="+mj-lt"/>
                </a:rPr>
                <a:t> chi </a:t>
              </a:r>
              <a:r>
                <a:rPr lang="en-US" sz="2400" dirty="0" err="1" smtClean="0">
                  <a:latin typeface="+mj-lt"/>
                </a:rPr>
                <a:t>tiết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bằng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cách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đắp</a:t>
              </a:r>
              <a:r>
                <a:rPr lang="en-US" sz="2400" dirty="0" smtClean="0">
                  <a:latin typeface="+mj-lt"/>
                </a:rPr>
                <a:t>, </a:t>
              </a:r>
              <a:r>
                <a:rPr lang="en-US" sz="2400" dirty="0" err="1" smtClean="0">
                  <a:latin typeface="+mj-lt"/>
                </a:rPr>
                <a:t>sơn</a:t>
              </a:r>
              <a:r>
                <a:rPr lang="en-US" sz="2400" dirty="0" smtClean="0">
                  <a:latin typeface="+mj-lt"/>
                </a:rPr>
                <a:t> hay </a:t>
              </a:r>
              <a:r>
                <a:rPr lang="en-US" sz="2400" dirty="0" err="1" smtClean="0">
                  <a:latin typeface="+mj-lt"/>
                </a:rPr>
                <a:t>phun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sương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với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chiều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dày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khoảng</a:t>
              </a:r>
              <a:r>
                <a:rPr lang="en-US" sz="2400" dirty="0" smtClean="0">
                  <a:latin typeface="+mj-lt"/>
                </a:rPr>
                <a:t> 0,025 – 0,125 mm, </a:t>
              </a:r>
              <a:r>
                <a:rPr lang="en-US" sz="2400" dirty="0" err="1">
                  <a:latin typeface="+mj-lt"/>
                </a:rPr>
                <a:t>sử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dụng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cho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những</a:t>
              </a:r>
              <a:r>
                <a:rPr lang="en-US" sz="2400" dirty="0">
                  <a:latin typeface="+mj-lt"/>
                </a:rPr>
                <a:t> chi </a:t>
              </a:r>
              <a:r>
                <a:rPr lang="en-US" sz="2400" dirty="0" err="1">
                  <a:latin typeface="+mj-lt"/>
                </a:rPr>
                <a:t>tiết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lớn</a:t>
              </a:r>
              <a:r>
                <a:rPr lang="en-US" sz="2400" dirty="0">
                  <a:latin typeface="+mj-lt"/>
                </a:rPr>
                <a:t>, </a:t>
              </a:r>
              <a:r>
                <a:rPr lang="en-US" sz="2400" dirty="0" err="1">
                  <a:latin typeface="+mj-lt"/>
                </a:rPr>
                <a:t>số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lượng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sản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phẩm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ít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với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độ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chính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xác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không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cao</a:t>
              </a:r>
              <a:r>
                <a:rPr lang="en-US" sz="2400" dirty="0" smtClean="0">
                  <a:latin typeface="+mj-lt"/>
                </a:rPr>
                <a:t>, </a:t>
              </a:r>
              <a:r>
                <a:rPr lang="en-US" sz="2400" dirty="0" err="1" smtClean="0">
                  <a:latin typeface="+mj-lt"/>
                </a:rPr>
                <a:t>có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sai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số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thường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lớn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hơn</a:t>
              </a:r>
              <a:r>
                <a:rPr lang="en-US" sz="2400" dirty="0">
                  <a:latin typeface="+mj-lt"/>
                </a:rPr>
                <a:t>  </a:t>
              </a:r>
              <a:r>
                <a:rPr lang="en-US" sz="2400" dirty="0">
                  <a:latin typeface="+mj-lt"/>
                  <a:sym typeface="Symbol"/>
                </a:rPr>
                <a:t></a:t>
              </a:r>
              <a:r>
                <a:rPr lang="en-US" sz="2400" dirty="0">
                  <a:latin typeface="+mj-lt"/>
                </a:rPr>
                <a:t> 0,125 mm</a:t>
              </a:r>
              <a:r>
                <a:rPr lang="en-US" sz="2400" dirty="0" smtClean="0">
                  <a:latin typeface="+mj-lt"/>
                </a:rPr>
                <a:t>.</a:t>
              </a:r>
              <a:endParaRPr lang="en-US" sz="2400" dirty="0">
                <a:latin typeface="+mj-lt"/>
              </a:endParaRP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628934" y="3340163"/>
              <a:ext cx="685800" cy="533400"/>
              <a:chOff x="914400" y="2819400"/>
              <a:chExt cx="685800" cy="533400"/>
            </a:xfrm>
          </p:grpSpPr>
          <p:sp>
            <p:nvSpPr>
              <p:cNvPr id="42" name="Rounded Rectangle 41"/>
              <p:cNvSpPr/>
              <p:nvPr/>
            </p:nvSpPr>
            <p:spPr>
              <a:xfrm>
                <a:off x="914400" y="2819400"/>
                <a:ext cx="533400" cy="533400"/>
              </a:xfrm>
              <a:prstGeom prst="roundRect">
                <a:avLst/>
              </a:prstGeom>
              <a:gradFill>
                <a:gsLst>
                  <a:gs pos="0">
                    <a:srgbClr val="F4862C"/>
                  </a:gs>
                  <a:gs pos="76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scene3d>
                <a:camera prst="orthographicFront"/>
                <a:lightRig rig="threePt" dir="t"/>
              </a:scene3d>
              <a:sp3d>
                <a:bevelT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914400" y="2819400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latin typeface="+mj-lt"/>
                  </a:rPr>
                  <a:t>C1</a:t>
                </a:r>
                <a:endParaRPr lang="en-US" sz="2400" dirty="0">
                  <a:latin typeface="+mj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0272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640584" y="342594"/>
            <a:ext cx="71257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2. KHẢ NĂNG VÀ CÁC THÔNG SỐ CÔNG NGHỆ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28600" y="1659523"/>
            <a:ext cx="3276600" cy="609600"/>
            <a:chOff x="1752600" y="3048000"/>
            <a:chExt cx="3276600" cy="609600"/>
          </a:xfrm>
        </p:grpSpPr>
        <p:sp>
          <p:nvSpPr>
            <p:cNvPr id="2" name="Rounded Rectangle 1"/>
            <p:cNvSpPr/>
            <p:nvPr/>
          </p:nvSpPr>
          <p:spPr>
            <a:xfrm>
              <a:off x="2209800" y="3048000"/>
              <a:ext cx="2362200" cy="609600"/>
            </a:xfrm>
            <a:prstGeom prst="roundRect">
              <a:avLst/>
            </a:prstGeom>
            <a:gradFill>
              <a:gsLst>
                <a:gs pos="0">
                  <a:srgbClr val="FFFF99"/>
                </a:gs>
                <a:gs pos="76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effectLst>
              <a:outerShdw blurRad="50800" dist="50800" dir="5400000" algn="ctr" rotWithShape="0">
                <a:srgbClr val="000000">
                  <a:alpha val="91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752600" y="3168134"/>
              <a:ext cx="3276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0070C0"/>
                  </a:solidFill>
                  <a:latin typeface="+mj-lt"/>
                </a:rPr>
                <a:t>TẠO LỚP BẢO VỆ</a:t>
              </a:r>
              <a:endParaRPr lang="en-US" sz="2000" b="1" dirty="0">
                <a:solidFill>
                  <a:srgbClr val="0070C0"/>
                </a:solidFill>
                <a:latin typeface="+mj-lt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149729" y="1607403"/>
            <a:ext cx="6096000" cy="830997"/>
            <a:chOff x="3149729" y="2521803"/>
            <a:chExt cx="6096000" cy="830997"/>
          </a:xfrm>
        </p:grpSpPr>
        <p:grpSp>
          <p:nvGrpSpPr>
            <p:cNvPr id="37" name="Group 36"/>
            <p:cNvGrpSpPr/>
            <p:nvPr/>
          </p:nvGrpSpPr>
          <p:grpSpPr>
            <a:xfrm>
              <a:off x="3149729" y="2647890"/>
              <a:ext cx="6096000" cy="461665"/>
              <a:chOff x="2895600" y="1524000"/>
              <a:chExt cx="6096000" cy="461665"/>
            </a:xfrm>
          </p:grpSpPr>
          <p:cxnSp>
            <p:nvCxnSpPr>
              <p:cNvPr id="38" name="Straight Arrow Connector 37"/>
              <p:cNvCxnSpPr/>
              <p:nvPr/>
            </p:nvCxnSpPr>
            <p:spPr>
              <a:xfrm>
                <a:off x="2895600" y="1796534"/>
                <a:ext cx="507750" cy="15389"/>
              </a:xfrm>
              <a:prstGeom prst="straightConnector1">
                <a:avLst/>
              </a:prstGeom>
              <a:ln w="539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TextBox 38"/>
              <p:cNvSpPr txBox="1"/>
              <p:nvPr/>
            </p:nvSpPr>
            <p:spPr>
              <a:xfrm>
                <a:off x="3429000" y="1524000"/>
                <a:ext cx="55626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2400" dirty="0">
                  <a:latin typeface="+mj-lt"/>
                </a:endParaRPr>
              </a:p>
            </p:txBody>
          </p:sp>
        </p:grpSp>
        <p:sp>
          <p:nvSpPr>
            <p:cNvPr id="30" name="Rectangle 29"/>
            <p:cNvSpPr/>
            <p:nvPr/>
          </p:nvSpPr>
          <p:spPr>
            <a:xfrm>
              <a:off x="3717248" y="2521803"/>
              <a:ext cx="485525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2400" dirty="0" err="1">
                  <a:latin typeface="+mj-lt"/>
                </a:rPr>
                <a:t>P</a:t>
              </a:r>
              <a:r>
                <a:rPr lang="en-US" sz="2400" dirty="0" err="1">
                  <a:latin typeface="+mj-lt"/>
                </a:rPr>
                <a:t>hủ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lên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bảo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vệ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phủ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lên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những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bề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mặt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không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cần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gia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công</a:t>
              </a:r>
              <a:r>
                <a:rPr lang="en-US" sz="2400" dirty="0" smtClean="0">
                  <a:latin typeface="+mj-lt"/>
                </a:rPr>
                <a:t> (</a:t>
              </a:r>
              <a:r>
                <a:rPr lang="en-US" sz="2400" dirty="0" err="1" smtClean="0">
                  <a:latin typeface="+mj-lt"/>
                </a:rPr>
                <a:t>có</a:t>
              </a:r>
              <a:r>
                <a:rPr lang="en-US" sz="2400" dirty="0" smtClean="0">
                  <a:latin typeface="+mj-lt"/>
                </a:rPr>
                <a:t> 3 </a:t>
              </a:r>
              <a:r>
                <a:rPr lang="en-US" sz="2400" dirty="0" err="1" smtClean="0">
                  <a:latin typeface="+mj-lt"/>
                </a:rPr>
                <a:t>cách</a:t>
              </a:r>
              <a:r>
                <a:rPr lang="en-US" sz="2400" dirty="0" smtClean="0">
                  <a:latin typeface="+mj-lt"/>
                </a:rPr>
                <a:t>). </a:t>
              </a:r>
              <a:endParaRPr lang="en-US" sz="2400" dirty="0">
                <a:latin typeface="+mj-lt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28934" y="3340163"/>
            <a:ext cx="685800" cy="533400"/>
            <a:chOff x="914400" y="2819400"/>
            <a:chExt cx="685800" cy="533400"/>
          </a:xfrm>
        </p:grpSpPr>
        <p:sp>
          <p:nvSpPr>
            <p:cNvPr id="42" name="Rounded Rectangle 41"/>
            <p:cNvSpPr/>
            <p:nvPr/>
          </p:nvSpPr>
          <p:spPr>
            <a:xfrm>
              <a:off x="914400" y="2819400"/>
              <a:ext cx="533400" cy="533400"/>
            </a:xfrm>
            <a:prstGeom prst="roundRect">
              <a:avLst/>
            </a:prstGeom>
            <a:gradFill>
              <a:gsLst>
                <a:gs pos="0">
                  <a:srgbClr val="F4862C"/>
                </a:gs>
                <a:gs pos="76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scene3d>
              <a:camera prst="orthographicFront"/>
              <a:lightRig rig="threePt" dir="t"/>
            </a:scene3d>
            <a:sp3d>
              <a:bevelT w="254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914400" y="2819400"/>
              <a:ext cx="6858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latin typeface="+mj-lt"/>
                </a:rPr>
                <a:t>C2</a:t>
              </a:r>
              <a:endParaRPr lang="en-US" sz="2400" dirty="0">
                <a:latin typeface="+mj-lt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371600" y="3429000"/>
            <a:ext cx="7239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- </a:t>
            </a:r>
            <a:r>
              <a:rPr lang="en-US" sz="2400" dirty="0" err="1">
                <a:latin typeface="+mj-lt"/>
              </a:rPr>
              <a:t>Kháng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quang</a:t>
            </a:r>
            <a:r>
              <a:rPr lang="en-US" sz="2400" dirty="0">
                <a:latin typeface="+mj-lt"/>
              </a:rPr>
              <a:t> : </a:t>
            </a:r>
            <a:r>
              <a:rPr lang="en-US" sz="2400" dirty="0" err="1">
                <a:latin typeface="+mj-lt"/>
              </a:rPr>
              <a:t>Phương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pháp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kháng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quang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sử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dụng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kỹ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thuật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chụp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ảnh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để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thực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hiện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lớp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bảo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vệ</a:t>
            </a:r>
            <a:r>
              <a:rPr lang="en-US" sz="2400" dirty="0" smtClean="0">
                <a:latin typeface="+mj-lt"/>
              </a:rPr>
              <a:t>. </a:t>
            </a:r>
            <a:r>
              <a:rPr lang="en-US" sz="2400" dirty="0" err="1">
                <a:latin typeface="+mj-lt"/>
              </a:rPr>
              <a:t>Các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vật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liệu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của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lớp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bảo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vệ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này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chứa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những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hóa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chất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cảm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quang</a:t>
            </a:r>
            <a:endParaRPr lang="en-US" sz="2400" dirty="0">
              <a:latin typeface="+mj-lt"/>
            </a:endParaRPr>
          </a:p>
          <a:p>
            <a:r>
              <a:rPr lang="en-US" sz="2400" dirty="0" err="1">
                <a:latin typeface="+mj-lt"/>
              </a:rPr>
              <a:t>sử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dụng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để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sản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xuất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những</a:t>
            </a:r>
            <a:r>
              <a:rPr lang="en-US" sz="2400" dirty="0">
                <a:latin typeface="+mj-lt"/>
              </a:rPr>
              <a:t> chi </a:t>
            </a:r>
            <a:r>
              <a:rPr lang="en-US" sz="2400" dirty="0" err="1">
                <a:latin typeface="+mj-lt"/>
              </a:rPr>
              <a:t>tiết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nhỏ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với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số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lượng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lớn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và</a:t>
            </a:r>
            <a:r>
              <a:rPr lang="en-US" sz="2400" dirty="0">
                <a:latin typeface="+mj-lt"/>
              </a:rPr>
              <a:t> dung </a:t>
            </a:r>
            <a:r>
              <a:rPr lang="en-US" sz="2400" dirty="0" err="1">
                <a:latin typeface="+mj-lt"/>
              </a:rPr>
              <a:t>sai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khắc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khe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có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thể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nhỏ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hơn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>
                <a:latin typeface="+mj-lt"/>
                <a:sym typeface="Symbol"/>
              </a:rPr>
              <a:t></a:t>
            </a:r>
            <a:r>
              <a:rPr lang="en-US" sz="2400" dirty="0">
                <a:latin typeface="+mj-lt"/>
              </a:rPr>
              <a:t> 0,0125 </a:t>
            </a:r>
            <a:r>
              <a:rPr lang="en-US" sz="2400" dirty="0" smtClean="0">
                <a:latin typeface="+mj-lt"/>
              </a:rPr>
              <a:t>mm.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55888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640584" y="342594"/>
            <a:ext cx="71257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 b="1" dirty="0" smtClean="0">
                <a:solidFill>
                  <a:srgbClr val="00FFFF"/>
                </a:solidFill>
                <a:latin typeface="+mj-lt"/>
                <a:ea typeface="+mn-ea"/>
                <a:cs typeface="Times New Roman" pitchFamily="18" charset="0"/>
              </a:rPr>
              <a:t>2. KHẢ NĂNG VÀ CÁC THÔNG SỐ CÔNG NGHỆ</a:t>
            </a:r>
            <a:endParaRPr lang="en-US" altLang="en-US" sz="1600" b="1" u="sng" dirty="0" smtClean="0">
              <a:solidFill>
                <a:srgbClr val="FFFF99"/>
              </a:solidFill>
              <a:latin typeface="+mj-lt"/>
              <a:ea typeface="+mn-ea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28600" y="1659523"/>
            <a:ext cx="3276600" cy="609600"/>
            <a:chOff x="1752600" y="3048000"/>
            <a:chExt cx="3276600" cy="609600"/>
          </a:xfrm>
        </p:grpSpPr>
        <p:sp>
          <p:nvSpPr>
            <p:cNvPr id="2" name="Rounded Rectangle 1"/>
            <p:cNvSpPr/>
            <p:nvPr/>
          </p:nvSpPr>
          <p:spPr>
            <a:xfrm>
              <a:off x="2209800" y="3048000"/>
              <a:ext cx="2362200" cy="609600"/>
            </a:xfrm>
            <a:prstGeom prst="roundRect">
              <a:avLst/>
            </a:prstGeom>
            <a:gradFill>
              <a:gsLst>
                <a:gs pos="0">
                  <a:srgbClr val="FFFF99"/>
                </a:gs>
                <a:gs pos="76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effectLst>
              <a:outerShdw blurRad="50800" dist="50800" dir="5400000" algn="ctr" rotWithShape="0">
                <a:srgbClr val="000000">
                  <a:alpha val="91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2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752600" y="3168134"/>
              <a:ext cx="3276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0070C0"/>
                  </a:solidFill>
                  <a:latin typeface="+mj-lt"/>
                </a:rPr>
                <a:t>TẠO LỚP BẢO VỆ</a:t>
              </a:r>
              <a:endParaRPr lang="en-US" sz="2000" b="1" dirty="0">
                <a:solidFill>
                  <a:srgbClr val="0070C0"/>
                </a:solidFill>
                <a:latin typeface="+mj-lt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149729" y="1607403"/>
            <a:ext cx="6096000" cy="830997"/>
            <a:chOff x="3149729" y="2521803"/>
            <a:chExt cx="6096000" cy="830997"/>
          </a:xfrm>
        </p:grpSpPr>
        <p:grpSp>
          <p:nvGrpSpPr>
            <p:cNvPr id="37" name="Group 36"/>
            <p:cNvGrpSpPr/>
            <p:nvPr/>
          </p:nvGrpSpPr>
          <p:grpSpPr>
            <a:xfrm>
              <a:off x="3149729" y="2647890"/>
              <a:ext cx="6096000" cy="461665"/>
              <a:chOff x="2895600" y="1524000"/>
              <a:chExt cx="6096000" cy="461665"/>
            </a:xfrm>
          </p:grpSpPr>
          <p:cxnSp>
            <p:nvCxnSpPr>
              <p:cNvPr id="38" name="Straight Arrow Connector 37"/>
              <p:cNvCxnSpPr/>
              <p:nvPr/>
            </p:nvCxnSpPr>
            <p:spPr>
              <a:xfrm>
                <a:off x="2895600" y="1796534"/>
                <a:ext cx="507750" cy="15389"/>
              </a:xfrm>
              <a:prstGeom prst="straightConnector1">
                <a:avLst/>
              </a:prstGeom>
              <a:ln w="5397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TextBox 38"/>
              <p:cNvSpPr txBox="1"/>
              <p:nvPr/>
            </p:nvSpPr>
            <p:spPr>
              <a:xfrm>
                <a:off x="3429000" y="1524000"/>
                <a:ext cx="55626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2400" dirty="0">
                  <a:latin typeface="+mj-lt"/>
                </a:endParaRPr>
              </a:p>
            </p:txBody>
          </p:sp>
        </p:grpSp>
        <p:sp>
          <p:nvSpPr>
            <p:cNvPr id="30" name="Rectangle 29"/>
            <p:cNvSpPr/>
            <p:nvPr/>
          </p:nvSpPr>
          <p:spPr>
            <a:xfrm>
              <a:off x="3717248" y="2521803"/>
              <a:ext cx="485525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2400" dirty="0" err="1">
                  <a:latin typeface="+mj-lt"/>
                </a:rPr>
                <a:t>P</a:t>
              </a:r>
              <a:r>
                <a:rPr lang="en-US" sz="2400" dirty="0" err="1">
                  <a:latin typeface="+mj-lt"/>
                </a:rPr>
                <a:t>hủ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lên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bảo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vệ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phủ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lên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những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bề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mặt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không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cần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gia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công</a:t>
              </a:r>
              <a:r>
                <a:rPr lang="en-US" sz="2400" dirty="0" smtClean="0">
                  <a:latin typeface="+mj-lt"/>
                </a:rPr>
                <a:t> (</a:t>
              </a:r>
              <a:r>
                <a:rPr lang="en-US" sz="2400" dirty="0" err="1" smtClean="0">
                  <a:latin typeface="+mj-lt"/>
                </a:rPr>
                <a:t>có</a:t>
              </a:r>
              <a:r>
                <a:rPr lang="en-US" sz="2400" dirty="0" smtClean="0">
                  <a:latin typeface="+mj-lt"/>
                </a:rPr>
                <a:t> 3 </a:t>
              </a:r>
              <a:r>
                <a:rPr lang="en-US" sz="2400" dirty="0" err="1" smtClean="0">
                  <a:latin typeface="+mj-lt"/>
                </a:rPr>
                <a:t>cách</a:t>
              </a:r>
              <a:r>
                <a:rPr lang="en-US" sz="2400" dirty="0" smtClean="0">
                  <a:latin typeface="+mj-lt"/>
                </a:rPr>
                <a:t>). </a:t>
              </a:r>
              <a:endParaRPr lang="en-US" sz="2400" dirty="0">
                <a:latin typeface="+mj-lt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28934" y="2971800"/>
            <a:ext cx="8362666" cy="3886200"/>
            <a:chOff x="628934" y="2971800"/>
            <a:chExt cx="8362666" cy="3886200"/>
          </a:xfrm>
        </p:grpSpPr>
        <p:sp>
          <p:nvSpPr>
            <p:cNvPr id="32" name="Footer Placeholder 4"/>
            <p:cNvSpPr txBox="1">
              <a:spLocks/>
            </p:cNvSpPr>
            <p:nvPr/>
          </p:nvSpPr>
          <p:spPr bwMode="auto">
            <a:xfrm>
              <a:off x="4876800" y="6400800"/>
              <a:ext cx="41148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r" eaLnBrk="1" hangingPunct="1">
                <a:defRPr/>
              </a:pPr>
              <a:endParaRPr lang="en-US" sz="1000" b="1" dirty="0"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628934" y="2971800"/>
              <a:ext cx="685800" cy="533400"/>
              <a:chOff x="914400" y="2819400"/>
              <a:chExt cx="685800" cy="533400"/>
            </a:xfrm>
          </p:grpSpPr>
          <p:sp>
            <p:nvSpPr>
              <p:cNvPr id="42" name="Rounded Rectangle 41"/>
              <p:cNvSpPr/>
              <p:nvPr/>
            </p:nvSpPr>
            <p:spPr>
              <a:xfrm>
                <a:off x="914400" y="2819400"/>
                <a:ext cx="533400" cy="533400"/>
              </a:xfrm>
              <a:prstGeom prst="roundRect">
                <a:avLst/>
              </a:prstGeom>
              <a:gradFill>
                <a:gsLst>
                  <a:gs pos="0">
                    <a:srgbClr val="F4862C"/>
                  </a:gs>
                  <a:gs pos="76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scene3d>
                <a:camera prst="orthographicFront"/>
                <a:lightRig rig="threePt" dir="t"/>
              </a:scene3d>
              <a:sp3d>
                <a:bevelT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914400" y="2819400"/>
                <a:ext cx="685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latin typeface="+mj-lt"/>
                  </a:rPr>
                  <a:t>C3</a:t>
                </a:r>
                <a:endParaRPr lang="en-US" sz="2400" dirty="0">
                  <a:latin typeface="+mj-lt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1371600" y="3060637"/>
              <a:ext cx="7239000" cy="30469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400" dirty="0" smtClean="0">
                  <a:latin typeface="+mj-lt"/>
                </a:rPr>
                <a:t>- </a:t>
              </a:r>
              <a:r>
                <a:rPr lang="en-US" sz="2400" i="1" dirty="0" err="1" smtClean="0">
                  <a:latin typeface="+mj-lt"/>
                </a:rPr>
                <a:t>Kháng</a:t>
              </a:r>
              <a:r>
                <a:rPr lang="en-US" sz="2400" i="1" dirty="0" smtClean="0">
                  <a:latin typeface="+mj-lt"/>
                </a:rPr>
                <a:t> </a:t>
              </a:r>
              <a:r>
                <a:rPr lang="en-US" sz="2400" i="1" dirty="0" err="1">
                  <a:latin typeface="+mj-lt"/>
                </a:rPr>
                <a:t>khung</a:t>
              </a:r>
              <a:r>
                <a:rPr lang="en-US" sz="2400" i="1" dirty="0">
                  <a:latin typeface="+mj-lt"/>
                </a:rPr>
                <a:t> </a:t>
              </a:r>
              <a:r>
                <a:rPr lang="en-US" sz="2400" i="1" dirty="0" err="1" smtClean="0">
                  <a:latin typeface="+mj-lt"/>
                </a:rPr>
                <a:t>lưới</a:t>
              </a:r>
              <a:r>
                <a:rPr lang="en-US" sz="2400" i="1" dirty="0" smtClean="0">
                  <a:latin typeface="+mj-lt"/>
                </a:rPr>
                <a:t>: </a:t>
              </a:r>
              <a:r>
                <a:rPr lang="en-US" sz="2400" i="1" dirty="0" err="1" smtClean="0">
                  <a:latin typeface="+mj-lt"/>
                </a:rPr>
                <a:t>L</a:t>
              </a:r>
              <a:r>
                <a:rPr lang="en-US" sz="2400" dirty="0" err="1" smtClean="0">
                  <a:latin typeface="+mj-lt"/>
                </a:rPr>
                <a:t>ớp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bảo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vệ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được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sơn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lên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trên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bề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mặt</a:t>
              </a:r>
              <a:r>
                <a:rPr lang="en-US" sz="2400" dirty="0">
                  <a:latin typeface="+mj-lt"/>
                </a:rPr>
                <a:t> chi </a:t>
              </a:r>
              <a:r>
                <a:rPr lang="en-US" sz="2400" dirty="0" err="1">
                  <a:latin typeface="+mj-lt"/>
                </a:rPr>
                <a:t>tiết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gia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công</a:t>
              </a:r>
              <a:r>
                <a:rPr lang="en-US" sz="2400" dirty="0">
                  <a:latin typeface="+mj-lt"/>
                </a:rPr>
                <a:t> qua </a:t>
              </a:r>
              <a:r>
                <a:rPr lang="en-US" sz="2400" dirty="0" err="1">
                  <a:latin typeface="+mj-lt"/>
                </a:rPr>
                <a:t>một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tấm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lưới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làm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bằng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lụa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hoặc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thép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không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rỉ</a:t>
              </a:r>
              <a:r>
                <a:rPr lang="en-US" sz="2400" dirty="0">
                  <a:latin typeface="+mj-lt"/>
                </a:rPr>
                <a:t>. </a:t>
              </a:r>
              <a:r>
                <a:rPr lang="en-US" sz="2400" dirty="0" err="1">
                  <a:latin typeface="+mj-lt"/>
                </a:rPr>
                <a:t>Gắn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với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tấm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lưới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này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là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một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khuôn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tô</a:t>
              </a:r>
              <a:r>
                <a:rPr lang="en-US" sz="2400" dirty="0">
                  <a:latin typeface="+mj-lt"/>
                </a:rPr>
                <a:t> (stencil) </a:t>
              </a:r>
              <a:r>
                <a:rPr lang="en-US" sz="2400" dirty="0" err="1">
                  <a:latin typeface="+mj-lt"/>
                </a:rPr>
                <a:t>nhằm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tránh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cho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những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vùng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cần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khắc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hóa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khỏi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bị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sơn</a:t>
              </a:r>
              <a:r>
                <a:rPr lang="en-US" sz="2400" dirty="0" smtClean="0">
                  <a:latin typeface="+mj-lt"/>
                </a:rPr>
                <a:t>, </a:t>
              </a:r>
              <a:r>
                <a:rPr lang="en-US" sz="2400" dirty="0" err="1" smtClean="0">
                  <a:latin typeface="+mj-lt"/>
                </a:rPr>
                <a:t>ứng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dụng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trung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gian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giữa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hai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phương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pháp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tạo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lớp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bảo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vệ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trên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về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mặt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độ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chính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xác</a:t>
              </a:r>
              <a:r>
                <a:rPr lang="en-US" sz="2400" dirty="0">
                  <a:latin typeface="+mj-lt"/>
                </a:rPr>
                <a:t>, </a:t>
              </a:r>
              <a:r>
                <a:rPr lang="en-US" sz="2400" dirty="0" err="1">
                  <a:latin typeface="+mj-lt"/>
                </a:rPr>
                <a:t>kích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thước</a:t>
              </a:r>
              <a:r>
                <a:rPr lang="en-US" sz="2400" dirty="0">
                  <a:latin typeface="+mj-lt"/>
                </a:rPr>
                <a:t> chi </a:t>
              </a:r>
              <a:r>
                <a:rPr lang="en-US" sz="2400" dirty="0" err="1">
                  <a:latin typeface="+mj-lt"/>
                </a:rPr>
                <a:t>tiết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và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sản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 smtClean="0">
                  <a:latin typeface="+mj-lt"/>
                </a:rPr>
                <a:t>lượng</a:t>
              </a:r>
              <a:r>
                <a:rPr lang="en-US" sz="2400" dirty="0" smtClean="0">
                  <a:latin typeface="+mj-lt"/>
                </a:rPr>
                <a:t>, </a:t>
              </a:r>
              <a:r>
                <a:rPr lang="en-US" sz="2400" dirty="0" err="1" smtClean="0">
                  <a:latin typeface="+mj-lt"/>
                </a:rPr>
                <a:t>đạt</a:t>
              </a:r>
              <a:r>
                <a:rPr lang="en-US" sz="2400" dirty="0" smtClean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được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của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phương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pháp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này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vào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 err="1">
                  <a:latin typeface="+mj-lt"/>
                </a:rPr>
                <a:t>khoảng</a:t>
              </a:r>
              <a:r>
                <a:rPr lang="en-US" sz="2400" dirty="0">
                  <a:latin typeface="+mj-lt"/>
                </a:rPr>
                <a:t> </a:t>
              </a:r>
              <a:r>
                <a:rPr lang="en-US" sz="2400" dirty="0">
                  <a:latin typeface="+mj-lt"/>
                  <a:sym typeface="Technic"/>
                </a:rPr>
                <a:t></a:t>
              </a:r>
              <a:r>
                <a:rPr lang="en-US" sz="2400" dirty="0">
                  <a:latin typeface="+mj-lt"/>
                </a:rPr>
                <a:t> 0,075 mm</a:t>
              </a:r>
              <a:r>
                <a:rPr lang="en-US" sz="2400" dirty="0" smtClean="0">
                  <a:latin typeface="+mj-lt"/>
                </a:rPr>
                <a:t>.</a:t>
              </a:r>
              <a:endParaRPr lang="en-US" sz="24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121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db2004134l">
  <a:themeElements>
    <a:clrScheme name="134TGp_report_diagram 2">
      <a:dk1>
        <a:srgbClr val="23387D"/>
      </a:dk1>
      <a:lt1>
        <a:srgbClr val="FFFFFF"/>
      </a:lt1>
      <a:dk2>
        <a:srgbClr val="1A3D97"/>
      </a:dk2>
      <a:lt2>
        <a:srgbClr val="DDDDDD"/>
      </a:lt2>
      <a:accent1>
        <a:srgbClr val="4972BB"/>
      </a:accent1>
      <a:accent2>
        <a:srgbClr val="6A99D8"/>
      </a:accent2>
      <a:accent3>
        <a:srgbClr val="FFFFFF"/>
      </a:accent3>
      <a:accent4>
        <a:srgbClr val="1C2E6A"/>
      </a:accent4>
      <a:accent5>
        <a:srgbClr val="B1BCDA"/>
      </a:accent5>
      <a:accent6>
        <a:srgbClr val="5F8AC4"/>
      </a:accent6>
      <a:hlink>
        <a:srgbClr val="96B1E6"/>
      </a:hlink>
      <a:folHlink>
        <a:srgbClr val="99C25C"/>
      </a:folHlink>
    </a:clrScheme>
    <a:fontScheme name="Custom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34TGp_report_diagram 1">
        <a:dk1>
          <a:srgbClr val="1D4940"/>
        </a:dk1>
        <a:lt1>
          <a:srgbClr val="FFFFFF"/>
        </a:lt1>
        <a:dk2>
          <a:srgbClr val="3F716F"/>
        </a:dk2>
        <a:lt2>
          <a:srgbClr val="DDDDDD"/>
        </a:lt2>
        <a:accent1>
          <a:srgbClr val="669E86"/>
        </a:accent1>
        <a:accent2>
          <a:srgbClr val="A2CAB4"/>
        </a:accent2>
        <a:accent3>
          <a:srgbClr val="FFFFFF"/>
        </a:accent3>
        <a:accent4>
          <a:srgbClr val="173D35"/>
        </a:accent4>
        <a:accent5>
          <a:srgbClr val="B8CCC3"/>
        </a:accent5>
        <a:accent6>
          <a:srgbClr val="92B7A3"/>
        </a:accent6>
        <a:hlink>
          <a:srgbClr val="8CA35F"/>
        </a:hlink>
        <a:folHlink>
          <a:srgbClr val="C1B05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4TGp_report_diagram 2">
        <a:dk1>
          <a:srgbClr val="23387D"/>
        </a:dk1>
        <a:lt1>
          <a:srgbClr val="FFFFFF"/>
        </a:lt1>
        <a:dk2>
          <a:srgbClr val="1A3D97"/>
        </a:dk2>
        <a:lt2>
          <a:srgbClr val="DDDDDD"/>
        </a:lt2>
        <a:accent1>
          <a:srgbClr val="4972BB"/>
        </a:accent1>
        <a:accent2>
          <a:srgbClr val="6A99D8"/>
        </a:accent2>
        <a:accent3>
          <a:srgbClr val="FFFFFF"/>
        </a:accent3>
        <a:accent4>
          <a:srgbClr val="1C2E6A"/>
        </a:accent4>
        <a:accent5>
          <a:srgbClr val="B1BCDA"/>
        </a:accent5>
        <a:accent6>
          <a:srgbClr val="5F8AC4"/>
        </a:accent6>
        <a:hlink>
          <a:srgbClr val="96B1E6"/>
        </a:hlink>
        <a:folHlink>
          <a:srgbClr val="99C25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4TGp_report_diagram 3">
        <a:dk1>
          <a:srgbClr val="23387D"/>
        </a:dk1>
        <a:lt1>
          <a:srgbClr val="FFFFFF"/>
        </a:lt1>
        <a:dk2>
          <a:srgbClr val="1A3D97"/>
        </a:dk2>
        <a:lt2>
          <a:srgbClr val="DDDDDD"/>
        </a:lt2>
        <a:accent1>
          <a:srgbClr val="6E51A7"/>
        </a:accent1>
        <a:accent2>
          <a:srgbClr val="8C8EE0"/>
        </a:accent2>
        <a:accent3>
          <a:srgbClr val="FFFFFF"/>
        </a:accent3>
        <a:accent4>
          <a:srgbClr val="1C2E6A"/>
        </a:accent4>
        <a:accent5>
          <a:srgbClr val="BAB3D0"/>
        </a:accent5>
        <a:accent6>
          <a:srgbClr val="7E80CB"/>
        </a:accent6>
        <a:hlink>
          <a:srgbClr val="96B1E6"/>
        </a:hlink>
        <a:folHlink>
          <a:srgbClr val="7BB3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5700</TotalTime>
  <Words>318</Words>
  <Application>Microsoft Office PowerPoint</Application>
  <PresentationFormat>On-screen Show (4:3)</PresentationFormat>
  <Paragraphs>19</Paragraphs>
  <Slides>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cdb2004134l</vt:lpstr>
      <vt:lpstr>Image</vt:lpstr>
      <vt:lpstr> </vt:lpstr>
      <vt:lpstr> </vt:lpstr>
      <vt:lpstr> </vt:lpstr>
    </vt:vector>
  </TitlesOfParts>
  <Company>Support Core i3, i5, i7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 Template</dc:title>
  <dc:creator>TTTV</dc:creator>
  <cp:lastModifiedBy>MINHTHONG</cp:lastModifiedBy>
  <cp:revision>583</cp:revision>
  <dcterms:created xsi:type="dcterms:W3CDTF">2013-03-22T07:40:25Z</dcterms:created>
  <dcterms:modified xsi:type="dcterms:W3CDTF">2016-06-21T15:19:28Z</dcterms:modified>
</cp:coreProperties>
</file>